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65" r:id="rId30"/>
    <p:sldId id="317" r:id="rId31"/>
    <p:sldId id="348" r:id="rId32"/>
    <p:sldId id="354" r:id="rId33"/>
    <p:sldId id="355" r:id="rId34"/>
    <p:sldId id="318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6" r:id="rId44"/>
    <p:sldId id="364" r:id="rId45"/>
    <p:sldId id="349" r:id="rId46"/>
    <p:sldId id="350" r:id="rId47"/>
    <p:sldId id="353" r:id="rId48"/>
    <p:sldId id="351" r:id="rId49"/>
    <p:sldId id="324" r:id="rId50"/>
    <p:sldId id="352" r:id="rId51"/>
    <p:sldId id="329" r:id="rId52"/>
    <p:sldId id="332" r:id="rId53"/>
    <p:sldId id="333" r:id="rId54"/>
    <p:sldId id="334" r:id="rId55"/>
    <p:sldId id="338" r:id="rId56"/>
    <p:sldId id="339" r:id="rId57"/>
    <p:sldId id="268" r:id="rId58"/>
    <p:sldId id="342" r:id="rId59"/>
    <p:sldId id="344" r:id="rId60"/>
  </p:sldIdLst>
  <p:sldSz cx="12192000" cy="6858000"/>
  <p:notesSz cx="6858000" cy="9144000"/>
  <p:embeddedFontLs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Helvetica" panose="020B0604020202020204" pitchFamily="34" charset="0"/>
      <p:regular r:id="rId66"/>
      <p:bold r:id="rId67"/>
      <p:italic r:id="rId68"/>
      <p:boldItalic r:id="rId69"/>
    </p:embeddedFont>
    <p:embeddedFont>
      <p:font typeface="Nunito" pitchFamily="2" charset="0"/>
      <p:regular r:id="rId70"/>
      <p:bold r:id="rId71"/>
      <p:italic r:id="rId72"/>
      <p:boldItalic r:id="rId73"/>
    </p:embeddedFont>
    <p:embeddedFont>
      <p:font typeface="Quattrocento Sans" panose="020B05020500000200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58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29C1-6C6F-0B40-9BC9-A0687733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932C8-85AD-3E38-9F8A-7AF4B92FD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AAEE-C820-0553-DA7D-053B31B95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b="0" i="0" dirty="0">
                <a:effectLst/>
                <a:latin typeface="fkGroteskNeue"/>
              </a:rPr>
              <a:t>14, 17, 11, 7, 53, 4, 13, 12, 8, 60, 19, 16, 20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C6AB8-1A9C-1E51-A3CE-D651998A5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3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(Note: this is NOT tree height since tree height does not </a:t>
            </a:r>
            <a:r>
              <a:rPr lang="en-GB" sz="1200" dirty="0" err="1"/>
              <a:t>ínclude</a:t>
            </a:r>
            <a:r>
              <a:rPr lang="en-GB" sz="1200" dirty="0"/>
              <a:t> NIL nodes)</a:t>
            </a:r>
            <a:endParaRPr lang="en-GB" dirty="0"/>
          </a:p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https://cs.lmu.edu/~ray/notes/redblacktrees/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7059a385a_0_21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67059a385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P2xbKerId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vQptSYake4E&amp;list=PLoW1nQhPBiz_h5wcmoZODnVnQK9Xja-Pi&amp;index=5" TargetMode="External"/><Relationship Id="rId4" Type="http://schemas.openxmlformats.org/officeDocument/2006/relationships/hyperlink" Target="https://www.youtube.com/watch?v=jDM6_TnYIq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introduction-to-red-black-tree/" TargetMode="External"/><Relationship Id="rId5" Type="http://schemas.openxmlformats.org/officeDocument/2006/relationships/hyperlink" Target="https://www.youtube.com/watch?v=JRsN4Oz36QU" TargetMode="External"/><Relationship Id="rId4" Type="http://schemas.openxmlformats.org/officeDocument/2006/relationships/hyperlink" Target="https://www.youtube.com/watch?v=9ubIKipLpRU&amp;list=PLoW1nQhPBiz_h5wcmoZODnVnQK9Xja-Pi&amp;index=4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C65AD-4284-97BD-3D7E-0CC84BC352A4}"/>
              </a:ext>
            </a:extLst>
          </p:cNvPr>
          <p:cNvSpPr txBox="1"/>
          <p:nvPr/>
        </p:nvSpPr>
        <p:spPr>
          <a:xfrm>
            <a:off x="3806348" y="6487758"/>
            <a:ext cx="4856394" cy="27699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7C6F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Acknowledgement: Lecture slides based on </a:t>
            </a:r>
            <a:r>
              <a:rPr lang="en-US" altLang="zh-CN" sz="1200" b="1" kern="1200" dirty="0" err="1">
                <a:latin typeface="Gill Sans Light"/>
                <a:ea typeface="宋体" panose="02010600030101010101" pitchFamily="2" charset="-122"/>
                <a:cs typeface="+mn-cs"/>
              </a:rPr>
              <a:t>UofW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 Course on Data Structures </a:t>
            </a:r>
            <a:endParaRPr kumimoji="0" lang="en-SE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cxnSpLocks/>
            <a:endCxn id="1446" idx="0"/>
          </p:cNvCxnSpPr>
          <p:nvPr/>
        </p:nvCxnSpPr>
        <p:spPr>
          <a:xfrm flipH="1">
            <a:off x="3049440" y="4225023"/>
            <a:ext cx="547255" cy="44604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cxnSpLocks/>
            <a:endCxn id="1456" idx="7"/>
          </p:cNvCxnSpPr>
          <p:nvPr/>
        </p:nvCxnSpPr>
        <p:spPr>
          <a:xfrm flipH="1">
            <a:off x="8042389" y="4077301"/>
            <a:ext cx="772858" cy="3552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 dirty="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A734-4A42-21A5-7000-461182EB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A043-9BEA-88B4-C717-5E4BE1FC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0D9B-DA1B-F191-CF44-62988A4A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3859476"/>
          </a:xfrm>
        </p:spPr>
        <p:txBody>
          <a:bodyPr/>
          <a:lstStyle/>
          <a:p>
            <a:r>
              <a:rPr lang="en-GB" dirty="0"/>
              <a:t> AVL Trees Simply Explained, </a:t>
            </a:r>
            <a:r>
              <a:rPr lang="en-GB" dirty="0" err="1"/>
              <a:t>Maaneth</a:t>
            </a:r>
            <a:r>
              <a:rPr lang="en-GB" dirty="0"/>
              <a:t> De Silva</a:t>
            </a:r>
          </a:p>
          <a:p>
            <a:pPr lvl="1"/>
            <a:r>
              <a:rPr lang="en-GB" dirty="0">
                <a:hlinkClick r:id="rId3"/>
              </a:rPr>
              <a:t>https://www.youtube.com/watch?v=zP2xbKerIds</a:t>
            </a:r>
            <a:r>
              <a:rPr lang="en-GB" dirty="0"/>
              <a:t> </a:t>
            </a:r>
          </a:p>
          <a:p>
            <a:r>
              <a:rPr lang="en-GB" dirty="0"/>
              <a:t>10.1 AVL Tree - Insertion and Rotations, Abdul Bari</a:t>
            </a:r>
          </a:p>
          <a:p>
            <a:pPr lvl="1"/>
            <a:r>
              <a:rPr lang="en-GB" dirty="0">
                <a:hlinkClick r:id="rId4"/>
              </a:rPr>
              <a:t>https://www.youtube.com/watch?v=jDM6_TnYIqE</a:t>
            </a:r>
            <a:r>
              <a:rPr lang="en-GB" dirty="0"/>
              <a:t> </a:t>
            </a:r>
          </a:p>
          <a:p>
            <a:r>
              <a:rPr lang="en-GB"/>
              <a:t>AVL </a:t>
            </a:r>
            <a:r>
              <a:rPr lang="en-GB" dirty="0"/>
              <a:t>tree insertion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https://www.youtube.com/watch?v=vQptSYake4E&amp;list=PLoW1nQhPBiz_h5wcmoZODnVnQK9Xja-Pi&amp;index=5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Inserting 14, 17, 11, 7, 53, 4, 13, 12, 8, 60, 19, 16, 20</a:t>
            </a:r>
          </a:p>
          <a:p>
            <a:pPr lvl="1"/>
            <a:r>
              <a:rPr lang="en-GB" dirty="0"/>
              <a:t>In the middle of video (11 min) there is a typo where the root is written as 11, but it should be 14</a:t>
            </a:r>
          </a:p>
        </p:txBody>
      </p:sp>
    </p:spTree>
    <p:extLst>
      <p:ext uri="{BB962C8B-B14F-4D97-AF65-F5344CB8AC3E}">
        <p14:creationId xmlns:p14="http://schemas.microsoft.com/office/powerpoint/2010/main" val="104920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172584"/>
            <a:ext cx="7256726" cy="558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pPr lvl="1"/>
            <a:r>
              <a:rPr lang="en-GB" sz="2600" dirty="0"/>
              <a:t>This is NOT a legal AVL tree as it does not satisfy AVL invariant at root 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</a:t>
            </a:r>
            <a:endParaRPr lang="en-GB" sz="2600" dirty="0"/>
          </a:p>
          <a:p>
            <a:pPr lvl="1"/>
            <a:r>
              <a:rPr lang="en-GB" sz="2600" dirty="0"/>
              <a:t>(Path from root in RBT includes the NIL node, whereas height of AVL tree does not.)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1. 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2. Root Property: The root and leaves (NIL) are black.</a:t>
            </a:r>
          </a:p>
          <a:p>
            <a:pPr lvl="1"/>
            <a:r>
              <a:rPr lang="en-GB" sz="2400" dirty="0"/>
              <a:t>3. Red Property: If a node is red, then its children are black. (no two adjacent red nodes)</a:t>
            </a:r>
          </a:p>
          <a:p>
            <a:pPr lvl="1"/>
            <a:r>
              <a:rPr lang="en-GB" sz="2400" dirty="0"/>
              <a:t>4. 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542B-2E72-89FE-C12C-EFB66383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CEE53-43C5-A1AB-B37E-15875822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5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71602-6446-DD14-F441-54E5A417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92" y="276688"/>
            <a:ext cx="4943433" cy="1014900"/>
          </a:xfrm>
        </p:spPr>
        <p:txBody>
          <a:bodyPr>
            <a:normAutofit fontScale="90000"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7284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8" y="6182767"/>
            <a:ext cx="4644105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(more relaxed)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More efficient insertion and deletion operations because the balancing requirement is less strict than AVL Tree.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(more strict)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More efficient look up operation because of the strict balance requirement.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4373463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Insertion,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https://www.youtube.com/watch?v=9ubIKipLpRU&amp;list=PLoW1nQhPBiz_h5wcmoZODnVnQK9Xja-Pi&amp;index=4</a:t>
            </a:r>
            <a:r>
              <a:rPr lang="en-GB" dirty="0"/>
              <a:t> ‘</a:t>
            </a:r>
          </a:p>
          <a:p>
            <a:r>
              <a:rPr lang="en-GB" dirty="0"/>
              <a:t>Lecture - 14 Red Black Trees</a:t>
            </a:r>
          </a:p>
          <a:p>
            <a:pPr lvl="1"/>
            <a:r>
              <a:rPr lang="en-GB" dirty="0">
                <a:hlinkClick r:id="rId5"/>
              </a:rPr>
              <a:t>https://www.youtube.com/watch?v</a:t>
            </a:r>
            <a:r>
              <a:rPr lang="en-GB">
                <a:hlinkClick r:id="rId5"/>
              </a:rPr>
              <a:t>=JRsN4Oz36QU</a:t>
            </a:r>
            <a:r>
              <a:rPr lang="en-GB"/>
              <a:t> </a:t>
            </a:r>
            <a:endParaRPr lang="en-GB" dirty="0"/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6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Implementation</a:t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476839" y="1812540"/>
            <a:ext cx="66513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6256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 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 = c; 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9399961" y="1662625"/>
            <a:ext cx="2248154" cy="1469073"/>
          </a:xfrm>
          <a:custGeom>
            <a:avLst/>
            <a:gdLst/>
            <a:ahLst/>
            <a:cxnLst/>
            <a:rect l="l" t="t" r="r" b="b"/>
            <a:pathLst>
              <a:path w="1346200" h="88900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  <a:path w="1346200" h="889000" extrusionOk="0">
                <a:moveTo>
                  <a:pt x="1021080" y="726186"/>
                </a:moveTo>
                <a:lnTo>
                  <a:pt x="1026876" y="683030"/>
                </a:lnTo>
                <a:lnTo>
                  <a:pt x="1043234" y="644256"/>
                </a:lnTo>
                <a:lnTo>
                  <a:pt x="1068609" y="611409"/>
                </a:lnTo>
                <a:lnTo>
                  <a:pt x="1101456" y="586034"/>
                </a:lnTo>
                <a:lnTo>
                  <a:pt x="1140230" y="569676"/>
                </a:lnTo>
                <a:lnTo>
                  <a:pt x="1183386" y="563880"/>
                </a:lnTo>
                <a:lnTo>
                  <a:pt x="1226541" y="569676"/>
                </a:lnTo>
                <a:lnTo>
                  <a:pt x="1265315" y="586034"/>
                </a:lnTo>
                <a:lnTo>
                  <a:pt x="1298162" y="611409"/>
                </a:lnTo>
                <a:lnTo>
                  <a:pt x="1323537" y="644256"/>
                </a:lnTo>
                <a:lnTo>
                  <a:pt x="1339895" y="683030"/>
                </a:lnTo>
                <a:lnTo>
                  <a:pt x="1345692" y="726186"/>
                </a:lnTo>
                <a:lnTo>
                  <a:pt x="1339895" y="769341"/>
                </a:lnTo>
                <a:lnTo>
                  <a:pt x="1323537" y="808115"/>
                </a:lnTo>
                <a:lnTo>
                  <a:pt x="1298162" y="840962"/>
                </a:lnTo>
                <a:lnTo>
                  <a:pt x="1265315" y="866337"/>
                </a:lnTo>
                <a:lnTo>
                  <a:pt x="1226541" y="882695"/>
                </a:lnTo>
                <a:lnTo>
                  <a:pt x="1183386" y="888492"/>
                </a:lnTo>
                <a:lnTo>
                  <a:pt x="1140230" y="882695"/>
                </a:lnTo>
                <a:lnTo>
                  <a:pt x="1101456" y="866337"/>
                </a:lnTo>
                <a:lnTo>
                  <a:pt x="1068609" y="840962"/>
                </a:lnTo>
                <a:lnTo>
                  <a:pt x="1043234" y="808115"/>
                </a:lnTo>
                <a:lnTo>
                  <a:pt x="1026876" y="769341"/>
                </a:lnTo>
                <a:lnTo>
                  <a:pt x="1021080" y="72618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79" name="Google Shape;379;p29"/>
          <p:cNvSpPr txBox="1"/>
          <p:nvPr/>
        </p:nvSpPr>
        <p:spPr>
          <a:xfrm>
            <a:off x="11279275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0627789" y="3719574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81" name="Google Shape;381;p29"/>
          <p:cNvSpPr txBox="1"/>
          <p:nvPr/>
        </p:nvSpPr>
        <p:spPr>
          <a:xfrm>
            <a:off x="10802494" y="3761377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2" name="Google Shape;382;p29"/>
          <p:cNvGrpSpPr/>
          <p:nvPr/>
        </p:nvGrpSpPr>
        <p:grpSpPr>
          <a:xfrm>
            <a:off x="9959830" y="4661869"/>
            <a:ext cx="543406" cy="537716"/>
            <a:chOff x="5673089" y="3193542"/>
            <a:chExt cx="325120" cy="325120"/>
          </a:xfrm>
        </p:grpSpPr>
        <p:sp>
          <p:nvSpPr>
            <p:cNvPr id="383" name="Google Shape;383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5" name="Google Shape;385;p29"/>
          <p:cNvSpPr txBox="1"/>
          <p:nvPr/>
        </p:nvSpPr>
        <p:spPr>
          <a:xfrm>
            <a:off x="10134025" y="4704060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6" name="Google Shape;386;p29"/>
          <p:cNvGrpSpPr/>
          <p:nvPr/>
        </p:nvGrpSpPr>
        <p:grpSpPr>
          <a:xfrm>
            <a:off x="7820172" y="2595022"/>
            <a:ext cx="543406" cy="537714"/>
            <a:chOff x="4392930" y="1943861"/>
            <a:chExt cx="325120" cy="325119"/>
          </a:xfrm>
        </p:grpSpPr>
        <p:sp>
          <p:nvSpPr>
            <p:cNvPr id="387" name="Google Shape;387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9" name="Google Shape;389;p29"/>
          <p:cNvSpPr txBox="1"/>
          <p:nvPr/>
        </p:nvSpPr>
        <p:spPr>
          <a:xfrm>
            <a:off x="7993179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8623016" y="3381791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1" name="Google Shape;391;p29"/>
          <p:cNvSpPr txBox="1"/>
          <p:nvPr/>
        </p:nvSpPr>
        <p:spPr>
          <a:xfrm>
            <a:off x="8795598" y="3423594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8623016" y="4453118"/>
            <a:ext cx="542950" cy="537261"/>
          </a:xfrm>
          <a:custGeom>
            <a:avLst/>
            <a:gdLst/>
            <a:ahLst/>
            <a:cxnLst/>
            <a:rect l="l" t="t" r="r" b="b"/>
            <a:pathLst>
              <a:path w="325120" h="32512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3" name="Google Shape;393;p29"/>
          <p:cNvSpPr txBox="1"/>
          <p:nvPr/>
        </p:nvSpPr>
        <p:spPr>
          <a:xfrm>
            <a:off x="8795598" y="4495341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8075332" y="2199550"/>
            <a:ext cx="3299058" cy="2306444"/>
          </a:xfrm>
          <a:custGeom>
            <a:avLst/>
            <a:gdLst/>
            <a:ahLst/>
            <a:cxnLst/>
            <a:rect l="l" t="t" r="r" b="b"/>
            <a:pathLst>
              <a:path w="1975484" h="1395730" extrusionOk="0">
                <a:moveTo>
                  <a:pt x="954024" y="0"/>
                </a:moveTo>
                <a:lnTo>
                  <a:pt x="1975104" y="240030"/>
                </a:lnTo>
              </a:path>
              <a:path w="1975484" h="1395730" extrusionOk="0">
                <a:moveTo>
                  <a:pt x="953897" y="0"/>
                </a:moveTo>
                <a:lnTo>
                  <a:pt x="9144" y="240030"/>
                </a:lnTo>
              </a:path>
              <a:path w="1975484" h="1395730" extrusionOk="0">
                <a:moveTo>
                  <a:pt x="954532" y="0"/>
                </a:moveTo>
                <a:lnTo>
                  <a:pt x="725424" y="243459"/>
                </a:lnTo>
              </a:path>
              <a:path w="1975484" h="1395730" extrusionOk="0">
                <a:moveTo>
                  <a:pt x="954024" y="0"/>
                </a:moveTo>
                <a:lnTo>
                  <a:pt x="1192276" y="225171"/>
                </a:lnTo>
              </a:path>
              <a:path w="1975484" h="1395730" extrusionOk="0">
                <a:moveTo>
                  <a:pt x="954024" y="0"/>
                </a:moveTo>
                <a:lnTo>
                  <a:pt x="990727" y="271145"/>
                </a:lnTo>
              </a:path>
              <a:path w="1975484" h="1395730" extrusionOk="0">
                <a:moveTo>
                  <a:pt x="954024" y="0"/>
                </a:moveTo>
                <a:lnTo>
                  <a:pt x="871728" y="252730"/>
                </a:lnTo>
              </a:path>
              <a:path w="1975484" h="1395730" extrusionOk="0">
                <a:moveTo>
                  <a:pt x="954659" y="0"/>
                </a:moveTo>
                <a:lnTo>
                  <a:pt x="579120" y="225171"/>
                </a:lnTo>
              </a:path>
              <a:path w="1975484" h="1395730" extrusionOk="0">
                <a:moveTo>
                  <a:pt x="954024" y="0"/>
                </a:moveTo>
                <a:lnTo>
                  <a:pt x="1247394" y="170307"/>
                </a:lnTo>
              </a:path>
              <a:path w="1975484" h="1395730" extrusionOk="0">
                <a:moveTo>
                  <a:pt x="0" y="577596"/>
                </a:moveTo>
                <a:lnTo>
                  <a:pt x="238252" y="802767"/>
                </a:lnTo>
              </a:path>
              <a:path w="1975484" h="1395730" extrusionOk="0">
                <a:moveTo>
                  <a:pt x="487680" y="1057656"/>
                </a:moveTo>
                <a:lnTo>
                  <a:pt x="490093" y="1361694"/>
                </a:lnTo>
              </a:path>
              <a:path w="1975484" h="1395730" extrusionOk="0">
                <a:moveTo>
                  <a:pt x="0" y="577596"/>
                </a:moveTo>
                <a:lnTo>
                  <a:pt x="490093" y="714629"/>
                </a:lnTo>
              </a:path>
              <a:path w="1975484" h="1395730" extrusionOk="0">
                <a:moveTo>
                  <a:pt x="488188" y="1042416"/>
                </a:moveTo>
                <a:lnTo>
                  <a:pt x="259080" y="1285875"/>
                </a:lnTo>
              </a:path>
              <a:path w="1975484" h="1395730" extrusionOk="0">
                <a:moveTo>
                  <a:pt x="488315" y="1042416"/>
                </a:moveTo>
                <a:lnTo>
                  <a:pt x="11277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2745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82574" y="1212723"/>
                </a:lnTo>
              </a:path>
              <a:path w="1975484" h="1395730" extrusionOk="0">
                <a:moveTo>
                  <a:pt x="1690116" y="1243584"/>
                </a:moveTo>
                <a:lnTo>
                  <a:pt x="1690116" y="1395476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5" name="Google Shape;395;p29"/>
          <p:cNvSpPr txBox="1"/>
          <p:nvPr/>
        </p:nvSpPr>
        <p:spPr>
          <a:xfrm>
            <a:off x="8682454" y="2054184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10763220" y="207434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9713285" y="3132233"/>
            <a:ext cx="2149532" cy="2399835"/>
          </a:xfrm>
          <a:custGeom>
            <a:avLst/>
            <a:gdLst/>
            <a:ahLst/>
            <a:cxnLst/>
            <a:rect l="l" t="t" r="r" b="b"/>
            <a:pathLst>
              <a:path w="1287145" h="1452245" extrusionOk="0">
                <a:moveTo>
                  <a:pt x="993648" y="4572"/>
                </a:moveTo>
                <a:lnTo>
                  <a:pt x="973836" y="247777"/>
                </a:lnTo>
              </a:path>
              <a:path w="1287145" h="1452245" extrusionOk="0">
                <a:moveTo>
                  <a:pt x="995680" y="0"/>
                </a:moveTo>
                <a:lnTo>
                  <a:pt x="710184" y="354838"/>
                </a:lnTo>
              </a:path>
              <a:path w="1287145" h="1452245" extrusionOk="0">
                <a:moveTo>
                  <a:pt x="993648" y="4572"/>
                </a:moveTo>
                <a:lnTo>
                  <a:pt x="1231900" y="229743"/>
                </a:lnTo>
              </a:path>
              <a:path w="1287145" h="1452245" extrusionOk="0">
                <a:moveTo>
                  <a:pt x="993648" y="4572"/>
                </a:moveTo>
                <a:lnTo>
                  <a:pt x="1287018" y="174879"/>
                </a:lnTo>
              </a:path>
              <a:path w="1287145" h="1452245" extrusionOk="0">
                <a:moveTo>
                  <a:pt x="713486" y="678180"/>
                </a:moveTo>
                <a:lnTo>
                  <a:pt x="525780" y="877570"/>
                </a:lnTo>
              </a:path>
              <a:path w="1287145" h="1452245" extrusionOk="0">
                <a:moveTo>
                  <a:pt x="714375" y="678180"/>
                </a:moveTo>
                <a:lnTo>
                  <a:pt x="310896" y="925449"/>
                </a:lnTo>
              </a:path>
              <a:path w="1287145" h="1452245" extrusionOk="0">
                <a:moveTo>
                  <a:pt x="713232" y="678180"/>
                </a:moveTo>
                <a:lnTo>
                  <a:pt x="908304" y="862711"/>
                </a:lnTo>
              </a:path>
              <a:path w="1287145" h="1452245" extrusionOk="0">
                <a:moveTo>
                  <a:pt x="713232" y="678180"/>
                </a:moveTo>
                <a:lnTo>
                  <a:pt x="953516" y="817626"/>
                </a:lnTo>
              </a:path>
              <a:path w="1287145" h="1452245" extrusionOk="0">
                <a:moveTo>
                  <a:pt x="307975" y="1252728"/>
                </a:moveTo>
                <a:lnTo>
                  <a:pt x="120396" y="1452118"/>
                </a:lnTo>
              </a:path>
              <a:path w="1287145" h="1452245" extrusionOk="0">
                <a:moveTo>
                  <a:pt x="307467" y="1252728"/>
                </a:moveTo>
                <a:lnTo>
                  <a:pt x="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0292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48132" y="1392174"/>
                </a:lnTo>
              </a:path>
              <a:path w="1287145" h="1452245" extrusionOk="0">
                <a:moveTo>
                  <a:pt x="303276" y="1251204"/>
                </a:moveTo>
                <a:lnTo>
                  <a:pt x="303276" y="1375664"/>
                </a:lnTo>
              </a:path>
              <a:path w="1287145" h="1452245" extrusionOk="0">
                <a:moveTo>
                  <a:pt x="995172" y="0"/>
                </a:moveTo>
                <a:lnTo>
                  <a:pt x="1082929" y="22860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8" name="Google Shape;398;p29"/>
          <p:cNvSpPr txBox="1"/>
          <p:nvPr/>
        </p:nvSpPr>
        <p:spPr>
          <a:xfrm>
            <a:off x="10864055" y="3197775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10272648" y="4176672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8556146" y="292447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8954171" y="4110629"/>
            <a:ext cx="178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7967709" y="33130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8661647" y="542394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8383564" y="4997602"/>
            <a:ext cx="913047" cy="332640"/>
          </a:xfrm>
          <a:custGeom>
            <a:avLst/>
            <a:gdLst/>
            <a:ahLst/>
            <a:cxnLst/>
            <a:rect l="l" t="t" r="r" b="b"/>
            <a:pathLst>
              <a:path w="546735" h="201295" extrusionOk="0">
                <a:moveTo>
                  <a:pt x="306451" y="1524"/>
                </a:moveTo>
                <a:lnTo>
                  <a:pt x="118872" y="200914"/>
                </a:lnTo>
              </a:path>
              <a:path w="546735" h="201295" extrusionOk="0">
                <a:moveTo>
                  <a:pt x="307467" y="1524"/>
                </a:moveTo>
                <a:lnTo>
                  <a:pt x="0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01396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46608" y="140970"/>
                </a:lnTo>
              </a:path>
              <a:path w="546735" h="201295" extrusionOk="0">
                <a:moveTo>
                  <a:pt x="303276" y="0"/>
                </a:moveTo>
                <a:lnTo>
                  <a:pt x="303276" y="12446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405" name="Google Shape;405;p29"/>
          <p:cNvSpPr txBox="1"/>
          <p:nvPr/>
        </p:nvSpPr>
        <p:spPr>
          <a:xfrm>
            <a:off x="10054633" y="5620150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0906929" y="4538196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11559058" y="35363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9572117" y="2565064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8024804" y="424885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9436466" y="4197467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3753</Words>
  <Application>Microsoft Office PowerPoint</Application>
  <PresentationFormat>Widescreen</PresentationFormat>
  <Paragraphs>834</Paragraphs>
  <Slides>59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Nunito</vt:lpstr>
      <vt:lpstr>fkGroteskNeue</vt:lpstr>
      <vt:lpstr>Times New Roman</vt:lpstr>
      <vt:lpstr>Quattrocento Sans</vt:lpstr>
      <vt:lpstr>Helvetica</vt:lpstr>
      <vt:lpstr>Courier New</vt:lpstr>
      <vt:lpstr>Arial</vt:lpstr>
      <vt:lpstr>Twentieth Century</vt:lpstr>
      <vt:lpstr>Gill Sans Light</vt:lpstr>
      <vt:lpstr>Wingdings</vt:lpstr>
      <vt:lpstr>Calibri</vt:lpstr>
      <vt:lpstr>Consolas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Video Tutorials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Case 3 Z.uncle = black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Simple Trie Implementation</vt:lpstr>
      <vt:lpstr>Trie-Specific Operations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30</cp:revision>
  <dcterms:modified xsi:type="dcterms:W3CDTF">2025-03-31T13:37:12Z</dcterms:modified>
</cp:coreProperties>
</file>